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245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72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90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142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2759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757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121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726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925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43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137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B29FB-9B9A-480F-9E53-BE9938A26F40}" type="datetimeFigureOut">
              <a:rPr lang="en-AU" smtClean="0"/>
              <a:t>29/05/2020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41979-F450-415C-AFD4-D2300B5F8F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33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3" y="0"/>
            <a:ext cx="9144000" cy="2387600"/>
          </a:xfrm>
        </p:spPr>
        <p:txBody>
          <a:bodyPr/>
          <a:lstStyle/>
          <a:p>
            <a:r>
              <a:rPr lang="en-AU" dirty="0" smtClean="0"/>
              <a:t>Reactants and Products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 descr="https://www.educationperfect.com/media/content/Science/1522628197.549381f/1522628204075-196545131049740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785" y="2494714"/>
            <a:ext cx="5817714" cy="436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0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5636" y="115838"/>
            <a:ext cx="115784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reaction is classed as </a:t>
            </a:r>
            <a:r>
              <a:rPr lang="en-AU" sz="2400" b="1" i="0" dirty="0" smtClean="0">
                <a:solidFill>
                  <a:srgbClr val="0A3D62"/>
                </a:solidFill>
                <a:effectLst/>
                <a:latin typeface="Arial" panose="020B0604020202020204" pitchFamily="34" charset="0"/>
              </a:rPr>
              <a:t>spontaneous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sz="2400" b="1" i="0" dirty="0" smtClean="0">
                <a:solidFill>
                  <a:srgbClr val="E15F41"/>
                </a:solidFill>
                <a:effectLst/>
                <a:latin typeface="Arial" panose="020B0604020202020204" pitchFamily="34" charset="0"/>
              </a:rPr>
              <a:t>nonspontaneous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depending on whether it requires an </a:t>
            </a:r>
            <a:r>
              <a:rPr lang="en-AU" sz="2400" b="1" i="0" dirty="0" smtClean="0">
                <a:solidFill>
                  <a:srgbClr val="EAB543"/>
                </a:solidFill>
                <a:effectLst/>
                <a:latin typeface="Arial" panose="020B0604020202020204" pitchFamily="34" charset="0"/>
              </a:rPr>
              <a:t>energy input.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might have noticed that old nails are often rusty, or that in order for wood to burn, it needs to be lit. These are examples of spontaneous and non-spontaneous reactions.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3864.537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0494" y="2720934"/>
            <a:ext cx="7354784" cy="41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5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260" y="-38149"/>
            <a:ext cx="116496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reaction occurs </a:t>
            </a:r>
            <a:r>
              <a:rPr lang="en-AU" sz="2400" b="1" i="0" dirty="0" smtClean="0">
                <a:solidFill>
                  <a:srgbClr val="0A3D62"/>
                </a:solidFill>
                <a:effectLst/>
                <a:latin typeface="Arial" panose="020B0604020202020204" pitchFamily="34" charset="0"/>
              </a:rPr>
              <a:t>all on its own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i.e. </a:t>
            </a:r>
            <a:r>
              <a:rPr lang="en-AU" sz="2400" b="1" i="0" dirty="0" smtClean="0">
                <a:solidFill>
                  <a:srgbClr val="7E7E7E"/>
                </a:solidFill>
                <a:effectLst/>
                <a:latin typeface="Arial" panose="020B0604020202020204" pitchFamily="34" charset="0"/>
              </a:rPr>
              <a:t>without the involvement of an external factor to facilitate it,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then it is called </a:t>
            </a:r>
            <a:r>
              <a:rPr lang="en-AU" sz="2400" b="1" i="0" dirty="0" smtClean="0">
                <a:solidFill>
                  <a:srgbClr val="0A3D62"/>
                </a:solidFill>
                <a:effectLst/>
                <a:latin typeface="Arial" panose="020B0604020202020204" pitchFamily="34" charset="0"/>
              </a:rPr>
              <a:t>spontaneous.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gif below shows the reaction between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sugar and </a:t>
            </a:r>
            <a:r>
              <a:rPr lang="en-AU" sz="2400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sulfuric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acid.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the </a:t>
            </a:r>
            <a:r>
              <a:rPr lang="en-AU" sz="24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sulfuric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acid is added to the sugar, it removed the water from the sugar, releasing heat, steam and </a:t>
            </a:r>
            <a:r>
              <a:rPr lang="en-AU" sz="2400" b="0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sulfur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oxide fumes.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523869541.685981f/1523869542369-240186142776661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03" y="2586198"/>
            <a:ext cx="4772684" cy="416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02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3763" y="68213"/>
            <a:ext cx="10945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"Spontaneous" </a:t>
            </a:r>
            <a:r>
              <a:rPr lang="en-AU" sz="2400" b="1" i="0" dirty="0" smtClean="0">
                <a:solidFill>
                  <a:srgbClr val="3C6382"/>
                </a:solidFill>
                <a:effectLst/>
                <a:latin typeface="Arial" panose="020B0604020202020204" pitchFamily="34" charset="0"/>
              </a:rPr>
              <a:t>does not refer to the speed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reaction.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reaction is spontaneous, </a:t>
            </a:r>
            <a:r>
              <a:rPr lang="en-AU" sz="2400" b="1" i="0" dirty="0" smtClean="0">
                <a:solidFill>
                  <a:srgbClr val="0A3D62"/>
                </a:solidFill>
                <a:effectLst/>
                <a:latin typeface="Arial" panose="020B0604020202020204" pitchFamily="34" charset="0"/>
              </a:rPr>
              <a:t>it can happen at any speed.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Diamond decaying to graphite takes millions of years, but is still classed as a spontaneous reaction as it </a:t>
            </a:r>
            <a:r>
              <a:rPr lang="en-AU" sz="2400" b="1" i="0" dirty="0" smtClean="0">
                <a:solidFill>
                  <a:srgbClr val="7E7E7E"/>
                </a:solidFill>
                <a:effectLst/>
                <a:latin typeface="Arial" panose="020B0604020202020204" pitchFamily="34" charset="0"/>
              </a:rPr>
              <a:t>does not require the input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an external factor!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469063633.305161f/1469063638135-102989197873151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522" y="3503221"/>
            <a:ext cx="6610319" cy="312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93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6308" y="139996"/>
            <a:ext cx="107208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While it might seem like it would be a nonspontaneous reaction, </a:t>
            </a:r>
            <a:r>
              <a:rPr lang="en-AU" sz="2400" b="1" i="0" dirty="0" smtClean="0">
                <a:solidFill>
                  <a:srgbClr val="0A3D62"/>
                </a:solidFill>
                <a:effectLst/>
                <a:latin typeface="Arial" panose="020B0604020202020204" pitchFamily="34" charset="0"/>
              </a:rPr>
              <a:t>combustion reactions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actually </a:t>
            </a:r>
            <a:r>
              <a:rPr lang="en-AU" sz="2400" b="1" i="0" dirty="0" smtClean="0">
                <a:solidFill>
                  <a:srgbClr val="0A3D62"/>
                </a:solidFill>
                <a:effectLst/>
                <a:latin typeface="Arial" panose="020B0604020202020204" pitchFamily="34" charset="0"/>
              </a:rPr>
              <a:t>spontaneous!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enough heat is added to </a:t>
            </a:r>
            <a:r>
              <a:rPr lang="en-AU" sz="2400" b="1" i="0" dirty="0" smtClean="0">
                <a:solidFill>
                  <a:srgbClr val="7E7E7E"/>
                </a:solidFill>
                <a:effectLst/>
                <a:latin typeface="Arial" panose="020B0604020202020204" pitchFamily="34" charset="0"/>
              </a:rPr>
              <a:t>start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reaction, and that reaction can </a:t>
            </a:r>
            <a:r>
              <a:rPr lang="en-AU" sz="2400" b="1" i="0" dirty="0" smtClean="0">
                <a:solidFill>
                  <a:srgbClr val="EAB543"/>
                </a:solidFill>
                <a:effectLst/>
                <a:latin typeface="Arial" panose="020B0604020202020204" pitchFamily="34" charset="0"/>
              </a:rPr>
              <a:t>continue without the continuing addition of heat,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spontaneous!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in the gif below, some steel wool is lit on fire with a match. It </a:t>
            </a:r>
            <a:r>
              <a:rPr lang="en-AU" sz="2400" b="1" i="0" dirty="0" smtClean="0">
                <a:solidFill>
                  <a:srgbClr val="7E7E7E"/>
                </a:solidFill>
                <a:effectLst/>
                <a:latin typeface="Arial" panose="020B0604020202020204" pitchFamily="34" charset="0"/>
              </a:rPr>
              <a:t>continues to burn without having to re-light it with the match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so is spontaneous!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6753.166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5497" y="3847605"/>
            <a:ext cx="5375705" cy="30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9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8764" y="285314"/>
            <a:ext cx="112934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a reaction </a:t>
            </a:r>
            <a:r>
              <a:rPr lang="en-AU" sz="2800" b="1" i="0" dirty="0" smtClean="0">
                <a:solidFill>
                  <a:srgbClr val="EAB543"/>
                </a:solidFill>
                <a:effectLst/>
                <a:latin typeface="Arial" panose="020B0604020202020204" pitchFamily="34" charset="0"/>
              </a:rPr>
              <a:t>requires an energy input,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such as heat or light, it is called a </a:t>
            </a:r>
            <a:r>
              <a:rPr lang="en-AU" sz="2800" b="1" i="0" dirty="0" smtClean="0">
                <a:solidFill>
                  <a:srgbClr val="E15F41"/>
                </a:solidFill>
                <a:effectLst/>
                <a:latin typeface="Arial" panose="020B0604020202020204" pitchFamily="34" charset="0"/>
              </a:rPr>
              <a:t>nonspontaneous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reaction.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have to use a </a:t>
            </a:r>
            <a:r>
              <a:rPr lang="en-AU" sz="2800" b="1" i="0" dirty="0" err="1" smtClean="0">
                <a:solidFill>
                  <a:srgbClr val="EAB543"/>
                </a:solidFill>
                <a:effectLst/>
                <a:latin typeface="Arial" panose="020B0604020202020204" pitchFamily="34" charset="0"/>
              </a:rPr>
              <a:t>bunsen</a:t>
            </a:r>
            <a:r>
              <a:rPr lang="en-AU" sz="2800" b="1" i="0" dirty="0" smtClean="0">
                <a:solidFill>
                  <a:srgbClr val="EAB543"/>
                </a:solidFill>
                <a:effectLst/>
                <a:latin typeface="Arial" panose="020B0604020202020204" pitchFamily="34" charset="0"/>
              </a:rPr>
              <a:t> burner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a reaction to happen then your reaction is definitely </a:t>
            </a:r>
            <a:r>
              <a:rPr lang="en-AU" sz="2800" b="1" i="0" dirty="0" smtClean="0">
                <a:solidFill>
                  <a:srgbClr val="E15F41"/>
                </a:solidFill>
                <a:effectLst/>
                <a:latin typeface="Arial" panose="020B0604020202020204" pitchFamily="34" charset="0"/>
              </a:rPr>
              <a:t>nonspontaneous.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050404"/>
                </a:solidFill>
                <a:effectLst/>
                <a:latin typeface="Arial" panose="020B0604020202020204" pitchFamily="34" charset="0"/>
              </a:rPr>
              <a:t>Additionally, certain substances will </a:t>
            </a:r>
            <a:r>
              <a:rPr lang="en-AU" sz="2800" b="1" i="0" dirty="0" smtClean="0">
                <a:solidFill>
                  <a:srgbClr val="B33939"/>
                </a:solidFill>
                <a:effectLst/>
                <a:latin typeface="Arial" panose="020B0604020202020204" pitchFamily="34" charset="0"/>
              </a:rPr>
              <a:t>not react at all,</a:t>
            </a:r>
            <a:r>
              <a:rPr lang="en-AU" sz="2800" b="1" i="0" dirty="0" smtClean="0">
                <a:solidFill>
                  <a:srgbClr val="0080B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050404"/>
                </a:solidFill>
                <a:effectLst/>
                <a:latin typeface="Arial" panose="020B0604020202020204" pitchFamily="34" charset="0"/>
              </a:rPr>
              <a:t>even if energy is added.</a:t>
            </a:r>
            <a:endParaRPr lang="en-AU" sz="2800" b="1" i="0" dirty="0">
              <a:solidFill>
                <a:srgbClr val="0080B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1925869.149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0984" y="4017942"/>
            <a:ext cx="5048992" cy="28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1388" y="717344"/>
            <a:ext cx="8454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lesson, you should be able to: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516052"/>
              </p:ext>
            </p:extLst>
          </p:nvPr>
        </p:nvGraphicFramePr>
        <p:xfrm>
          <a:off x="1421205" y="1564478"/>
          <a:ext cx="9005330" cy="4297680"/>
        </p:xfrm>
        <a:graphic>
          <a:graphicData uri="http://schemas.openxmlformats.org/drawingml/2006/table">
            <a:tbl>
              <a:tblPr/>
              <a:tblGrid>
                <a:gridCol w="428825">
                  <a:extLst>
                    <a:ext uri="{9D8B030D-6E8A-4147-A177-3AD203B41FA5}">
                      <a16:colId xmlns:a16="http://schemas.microsoft.com/office/drawing/2014/main" val="2811230115"/>
                    </a:ext>
                  </a:extLst>
                </a:gridCol>
                <a:gridCol w="8576505">
                  <a:extLst>
                    <a:ext uri="{9D8B030D-6E8A-4147-A177-3AD203B41FA5}">
                      <a16:colId xmlns:a16="http://schemas.microsoft.com/office/drawing/2014/main" val="31628336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</a:rPr>
                        <a:t>•</a:t>
                      </a:r>
                      <a:br>
                        <a:rPr lang="en-AU" sz="2800">
                          <a:effectLst/>
                        </a:rPr>
                      </a:br>
                      <a:r>
                        <a:rPr lang="en-AU" sz="2800">
                          <a:effectLst/>
                        </a:rPr>
                        <a:t/>
                      </a:r>
                      <a:br>
                        <a:rPr lang="en-AU" sz="2800">
                          <a:effectLst/>
                        </a:rPr>
                      </a:b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009900"/>
                          </a:solidFill>
                          <a:effectLst/>
                        </a:rPr>
                        <a:t>Understand</a:t>
                      </a:r>
                      <a:r>
                        <a:rPr lang="en-AU" sz="2800" b="1">
                          <a:effectLst/>
                        </a:rPr>
                        <a:t> the relationship between the reactants and products of a reaction.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</a:rPr>
                        <a:t>•</a:t>
                      </a:r>
                      <a:br>
                        <a:rPr lang="en-AU" sz="2800">
                          <a:effectLst/>
                        </a:rPr>
                      </a:br>
                      <a:r>
                        <a:rPr lang="en-AU" sz="2800">
                          <a:effectLst/>
                        </a:rPr>
                        <a:t/>
                      </a:r>
                      <a:br>
                        <a:rPr lang="en-AU" sz="2800">
                          <a:effectLst/>
                        </a:rPr>
                      </a:b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Recount</a:t>
                      </a:r>
                      <a:r>
                        <a:rPr lang="en-AU" sz="2800" b="1" dirty="0">
                          <a:effectLst/>
                        </a:rPr>
                        <a:t> the process of the breaking of an existing atomic bond, and formation of a new atomic bond.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32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00B6EE"/>
                          </a:solidFill>
                          <a:effectLst/>
                        </a:rPr>
                        <a:t>Contrast</a:t>
                      </a:r>
                      <a:r>
                        <a:rPr lang="en-AU" sz="2800" b="1">
                          <a:effectLst/>
                        </a:rPr>
                        <a:t> a spontaneous and nonspontaneous reaction.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34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B6EE"/>
                          </a:solidFill>
                          <a:effectLst/>
                        </a:rPr>
                        <a:t>Identify</a:t>
                      </a:r>
                      <a:r>
                        <a:rPr lang="en-AU" sz="2800" b="1" dirty="0">
                          <a:effectLst/>
                        </a:rPr>
                        <a:t> the indicators of a chemical reaction having had occurred.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5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46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379" y="380137"/>
            <a:ext cx="11732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 chemical reaction, an </a:t>
            </a:r>
            <a:r>
              <a:rPr lang="en-AU" sz="2800" b="1" i="0" dirty="0" smtClean="0">
                <a:solidFill>
                  <a:srgbClr val="C70039"/>
                </a:solidFill>
                <a:effectLst/>
                <a:latin typeface="Arial" panose="020B0604020202020204" pitchFamily="34" charset="0"/>
              </a:rPr>
              <a:t>existing substance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 changed into a different and </a:t>
            </a:r>
            <a:r>
              <a:rPr lang="en-AU" sz="28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new substance.</a:t>
            </a:r>
            <a:endParaRPr lang="en-AU" sz="28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represent this change of substances using a diagram: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7" y="2938462"/>
            <a:ext cx="5038725" cy="9810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5013" y="3935324"/>
            <a:ext cx="115784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when </a:t>
            </a:r>
            <a:r>
              <a:rPr lang="en-AU" sz="2400" b="1" i="0" dirty="0" smtClean="0">
                <a:solidFill>
                  <a:srgbClr val="BF4126"/>
                </a:solidFill>
                <a:effectLst/>
                <a:latin typeface="Arial" panose="020B0604020202020204" pitchFamily="34" charset="0"/>
              </a:rPr>
              <a:t>iron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BF4126"/>
                </a:solidFill>
                <a:effectLst/>
                <a:latin typeface="Arial" panose="020B0604020202020204" pitchFamily="34" charset="0"/>
              </a:rPr>
              <a:t>oxygen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mixed with </a:t>
            </a:r>
            <a:r>
              <a:rPr lang="en-AU" sz="2400" b="1" i="0" dirty="0" smtClean="0">
                <a:solidFill>
                  <a:srgbClr val="BF4126"/>
                </a:solidFill>
                <a:effectLst/>
                <a:latin typeface="Arial" panose="020B0604020202020204" pitchFamily="34" charset="0"/>
              </a:rPr>
              <a:t>water,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they undergo a chemical reaction and combine to make </a:t>
            </a:r>
            <a:r>
              <a:rPr lang="en-AU" sz="2400" b="1" i="0" dirty="0" smtClean="0">
                <a:solidFill>
                  <a:srgbClr val="BF4126"/>
                </a:solidFill>
                <a:effectLst/>
                <a:latin typeface="Arial" panose="020B0604020202020204" pitchFamily="34" charset="0"/>
              </a:rPr>
              <a:t>rust.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AC3053"/>
                </a:solidFill>
                <a:effectLst/>
                <a:latin typeface="Arial" panose="020B0604020202020204" pitchFamily="34" charset="0"/>
              </a:rPr>
              <a:t>iron, oxygen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AC3053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the </a:t>
            </a:r>
            <a:r>
              <a:rPr lang="en-AU" sz="2400" b="1" i="0" dirty="0" smtClean="0">
                <a:solidFill>
                  <a:srgbClr val="C70039"/>
                </a:solidFill>
                <a:effectLst/>
                <a:latin typeface="Arial" panose="020B0604020202020204" pitchFamily="34" charset="0"/>
              </a:rPr>
              <a:t>reactants,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400" b="1" i="0" dirty="0" smtClean="0">
                <a:solidFill>
                  <a:srgbClr val="494980"/>
                </a:solidFill>
                <a:effectLst/>
                <a:latin typeface="Arial" panose="020B0604020202020204" pitchFamily="34" charset="0"/>
              </a:rPr>
              <a:t>rust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is the </a:t>
            </a:r>
            <a:r>
              <a:rPr lang="en-AU" sz="24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product.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32596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48" y="70602"/>
            <a:ext cx="8657112" cy="670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3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9881"/>
            <a:ext cx="120297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 us revisit our previous example of making rust.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C70039"/>
                </a:solidFill>
                <a:effectLst/>
                <a:latin typeface="Arial" panose="020B0604020202020204" pitchFamily="34" charset="0"/>
              </a:rPr>
              <a:t>reactants,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oxygen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iron,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were both </a:t>
            </a:r>
            <a:r>
              <a:rPr lang="en-AU" sz="2800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elements.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en-AU" sz="28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 product,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rust,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a </a:t>
            </a:r>
            <a:r>
              <a:rPr lang="en-AU" sz="28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compound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it was composed of </a:t>
            </a:r>
            <a:r>
              <a:rPr lang="en-AU" sz="28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multiple elements.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02860670.724661g/1502860674250-3956247318363484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9" y="3010808"/>
            <a:ext cx="5793962" cy="384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33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130" y="515114"/>
            <a:ext cx="74291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 how do reactants change into products?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 a chemical reaction the </a:t>
            </a:r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atoms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the reactant are </a:t>
            </a:r>
            <a:r>
              <a:rPr lang="en-AU" sz="28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rearranged.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done by </a:t>
            </a:r>
            <a:r>
              <a:rPr lang="en-AU" sz="2800" b="1" i="0" dirty="0" smtClean="0">
                <a:solidFill>
                  <a:srgbClr val="F66F1C"/>
                </a:solidFill>
                <a:effectLst/>
                <a:latin typeface="Arial" panose="020B0604020202020204" pitchFamily="34" charset="0"/>
              </a:rPr>
              <a:t>breaking old bonds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atoms and </a:t>
            </a:r>
            <a:r>
              <a:rPr lang="en-AU" sz="2800" b="1" i="0" dirty="0" smtClean="0">
                <a:solidFill>
                  <a:srgbClr val="D5406B"/>
                </a:solidFill>
                <a:effectLst/>
                <a:latin typeface="Arial" panose="020B0604020202020204" pitchFamily="34" charset="0"/>
              </a:rPr>
              <a:t>forming new bonds.</a:t>
            </a:r>
            <a:endParaRPr lang="en-AU" sz="28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different arrangement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the atoms makes a </a:t>
            </a:r>
            <a:r>
              <a:rPr lang="en-AU" sz="28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different substance.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519100101.911061f/1519100103330-230413508329651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58" y="609286"/>
            <a:ext cx="4374220" cy="45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4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5636" y="292785"/>
            <a:ext cx="11507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Here is a diagram showing atomic bonds being </a:t>
            </a:r>
            <a:r>
              <a:rPr lang="en-AU" sz="2400" b="1" i="0" dirty="0" smtClean="0">
                <a:solidFill>
                  <a:srgbClr val="F66F1C"/>
                </a:solidFill>
                <a:effectLst/>
                <a:latin typeface="Arial" panose="020B0604020202020204" pitchFamily="34" charset="0"/>
              </a:rPr>
              <a:t>broken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D5406B"/>
                </a:solidFill>
                <a:effectLst/>
                <a:latin typeface="Arial" panose="020B0604020202020204" pitchFamily="34" charset="0"/>
              </a:rPr>
              <a:t>formed.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5636" y="994688"/>
            <a:ext cx="609600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b="1" i="0" dirty="0" smtClean="0">
                <a:solidFill>
                  <a:srgbClr val="C70039"/>
                </a:solidFill>
                <a:effectLst/>
                <a:latin typeface="Arial" panose="020B0604020202020204" pitchFamily="34" charset="0"/>
              </a:rPr>
              <a:t>starting substances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an </a:t>
            </a:r>
            <a:r>
              <a:rPr lang="en-AU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A-B compound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AU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C type element.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15636" y="19712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During the chemical reaction,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A and B atoms is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broken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B and C is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formed.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 </a:t>
            </a:r>
            <a:r>
              <a:rPr lang="en-AU" b="1" i="0" dirty="0" smtClean="0">
                <a:solidFill>
                  <a:srgbClr val="C70039"/>
                </a:solidFill>
                <a:effectLst/>
                <a:latin typeface="Arial" panose="020B0604020202020204" pitchFamily="34" charset="0"/>
              </a:rPr>
              <a:t>destroys the original substances.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415636" y="38086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also makes </a:t>
            </a:r>
            <a:r>
              <a:rPr lang="en-AU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new substances: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 </a:t>
            </a:r>
            <a:r>
              <a:rPr lang="en-AU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A type element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a </a:t>
            </a:r>
            <a:r>
              <a:rPr lang="en-AU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B-C compound.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415636" y="57199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Thus, by rearranging atoms, the product is </a:t>
            </a:r>
            <a:r>
              <a:rPr lang="en-AU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different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original substances.</a:t>
            </a:r>
            <a:endParaRPr lang="en-AU" dirty="0"/>
          </a:p>
        </p:txBody>
      </p:sp>
      <p:pic>
        <p:nvPicPr>
          <p:cNvPr id="5122" name="Picture 2" descr="https://www.educationperfect.com/media/content/Science/1452051640.513921g/1452051689810-182813641880303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39" y="754450"/>
            <a:ext cx="418147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77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130" y="0"/>
            <a:ext cx="118159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Lets look at the formation of water: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diagram, the </a:t>
            </a:r>
            <a:r>
              <a:rPr lang="en-AU" sz="2400" b="1" i="0" dirty="0" smtClean="0">
                <a:solidFill>
                  <a:srgbClr val="C70039"/>
                </a:solidFill>
                <a:effectLst/>
                <a:latin typeface="Arial" panose="020B0604020202020204" pitchFamily="34" charset="0"/>
              </a:rPr>
              <a:t>starting substances,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 the left of the arrow, are the </a:t>
            </a:r>
            <a:r>
              <a:rPr lang="en-AU" sz="2400" b="1" i="0" dirty="0" smtClean="0">
                <a:solidFill>
                  <a:srgbClr val="F7BE3A"/>
                </a:solidFill>
                <a:effectLst/>
                <a:latin typeface="Arial" panose="020B0604020202020204" pitchFamily="34" charset="0"/>
              </a:rPr>
              <a:t>elements,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D8A633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D8A633"/>
                </a:solidFill>
                <a:effectLst/>
                <a:latin typeface="Arial" panose="020B0604020202020204" pitchFamily="34" charset="0"/>
              </a:rPr>
              <a:t>oxygen.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two hydrogen molecules are made of two </a:t>
            </a:r>
            <a:r>
              <a:rPr lang="en-AU" sz="2400" b="1" i="0" dirty="0" smtClean="0">
                <a:solidFill>
                  <a:srgbClr val="1FB1DC"/>
                </a:solidFill>
                <a:effectLst/>
                <a:latin typeface="Arial" panose="020B0604020202020204" pitchFamily="34" charset="0"/>
              </a:rPr>
              <a:t>blue hydrogen</a:t>
            </a:r>
            <a:r>
              <a:rPr lang="en-AU" sz="2400" b="0" i="0" dirty="0" smtClean="0">
                <a:solidFill>
                  <a:srgbClr val="1FB1DC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(H)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1FB1DC"/>
                </a:solidFill>
                <a:effectLst/>
                <a:latin typeface="Arial" panose="020B0604020202020204" pitchFamily="34" charset="0"/>
              </a:rPr>
              <a:t>atoms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bonded to one another.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oxygen molecule is made of two </a:t>
            </a:r>
            <a:r>
              <a:rPr lang="en-AU" sz="2400" b="1" i="0" dirty="0" smtClean="0">
                <a:solidFill>
                  <a:srgbClr val="8D21A7"/>
                </a:solidFill>
                <a:effectLst/>
                <a:latin typeface="Arial" panose="020B0604020202020204" pitchFamily="34" charset="0"/>
              </a:rPr>
              <a:t>purple oxygen</a:t>
            </a:r>
            <a:r>
              <a:rPr lang="en-AU" sz="2400" b="0" i="0" dirty="0" smtClean="0">
                <a:solidFill>
                  <a:srgbClr val="8D21A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(O)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8D21A7"/>
                </a:solidFill>
                <a:effectLst/>
                <a:latin typeface="Arial" panose="020B0604020202020204" pitchFamily="34" charset="0"/>
              </a:rPr>
              <a:t>atoms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bonded together.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chemical reaction, </a:t>
            </a:r>
            <a:r>
              <a:rPr lang="en-AU" sz="2400" b="1" i="0" dirty="0" smtClean="0">
                <a:solidFill>
                  <a:srgbClr val="F66F1C"/>
                </a:solidFill>
                <a:effectLst/>
                <a:latin typeface="Arial" panose="020B0604020202020204" pitchFamily="34" charset="0"/>
              </a:rPr>
              <a:t>all bonds are broken.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Two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hydrogens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are then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bonded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each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oxygen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atom.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makes a </a:t>
            </a:r>
            <a:r>
              <a:rPr lang="en-AU" sz="24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new substance: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compound water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(H</a:t>
            </a:r>
            <a:r>
              <a:rPr lang="en-AU" sz="2400" b="0" i="0" baseline="-25000" dirty="0" smtClean="0">
                <a:solidFill>
                  <a:srgbClr val="444444"/>
                </a:solidFill>
                <a:effectLst/>
                <a:latin typeface="KaTeX_Main"/>
              </a:rPr>
              <a:t>2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​O)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53931133.33741g/1453931178934-273807906301486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47" y="5106389"/>
            <a:ext cx="7200714" cy="118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6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290" y="290750"/>
            <a:ext cx="119517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 </a:t>
            </a:r>
            <a:r>
              <a:rPr lang="en-AU" sz="24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rearrangement of atoms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very important.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starting elements,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hydrogen and oxygen, are both </a:t>
            </a:r>
            <a:r>
              <a:rPr lang="en-AU" sz="2400" b="1" i="0" dirty="0" smtClean="0">
                <a:solidFill>
                  <a:srgbClr val="898989"/>
                </a:solidFill>
                <a:effectLst/>
                <a:latin typeface="Arial" panose="020B0604020202020204" pitchFamily="34" charset="0"/>
              </a:rPr>
              <a:t>gases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at room temperature.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new compound,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water, is a </a:t>
            </a:r>
            <a:r>
              <a:rPr lang="en-AU" sz="2400" b="1" i="0" dirty="0" smtClean="0">
                <a:solidFill>
                  <a:srgbClr val="7FBFCD"/>
                </a:solidFill>
                <a:effectLst/>
                <a:latin typeface="Arial" panose="020B0604020202020204" pitchFamily="34" charset="0"/>
              </a:rPr>
              <a:t>liquid.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reason these substances differ is that the </a:t>
            </a:r>
            <a:r>
              <a:rPr lang="en-AU" sz="24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arrangement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substance's atoms determines its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properties.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properties include its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colour,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density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 phase (</a:t>
            </a:r>
            <a:r>
              <a:rPr lang="en-AU" sz="2400" b="1" i="0" dirty="0" err="1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eg</a:t>
            </a:r>
            <a:r>
              <a:rPr lang="en-AU" sz="2400" b="1" i="0" dirty="0" smtClean="0">
                <a:solidFill>
                  <a:srgbClr val="21A0B1"/>
                </a:solidFill>
                <a:effectLst/>
                <a:latin typeface="Arial" panose="020B0604020202020204" pitchFamily="34" charset="0"/>
              </a:rPr>
              <a:t>. gas).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is why we look for things, like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phase changes,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when identifying reactions.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See now how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rearranging atoms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make </a:t>
            </a:r>
            <a:r>
              <a:rPr lang="en-AU" sz="2400" b="1" i="0" dirty="0" smtClean="0">
                <a:solidFill>
                  <a:srgbClr val="131381"/>
                </a:solidFill>
                <a:effectLst/>
                <a:latin typeface="Arial" panose="020B0604020202020204" pitchFamily="34" charset="0"/>
              </a:rPr>
              <a:t>entirely different substances?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53931133.33741g/1453931178934-273807906301486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46" y="5177642"/>
            <a:ext cx="9444041" cy="15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5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111</Words>
  <Application>Microsoft Office PowerPoint</Application>
  <PresentationFormat>Widescreen</PresentationFormat>
  <Paragraphs>72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KaTeX_Main</vt:lpstr>
      <vt:lpstr>Office Theme</vt:lpstr>
      <vt:lpstr>Reactants and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Reactants and Products</dc:title>
  <dc:creator>Joseph D'cruz</dc:creator>
  <cp:lastModifiedBy>Joseph D'cruz</cp:lastModifiedBy>
  <cp:revision>2</cp:revision>
  <dcterms:created xsi:type="dcterms:W3CDTF">2020-05-29T11:32:00Z</dcterms:created>
  <dcterms:modified xsi:type="dcterms:W3CDTF">2020-05-29T11:42:00Z</dcterms:modified>
</cp:coreProperties>
</file>